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sldIdLst>
    <p:sldId id="286" r:id="rId2"/>
    <p:sldId id="288" r:id="rId3"/>
    <p:sldId id="289" r:id="rId4"/>
    <p:sldId id="290" r:id="rId5"/>
    <p:sldId id="291" r:id="rId6"/>
    <p:sldId id="292" r:id="rId7"/>
    <p:sldId id="293" r:id="rId8"/>
    <p:sldId id="285" r:id="rId9"/>
    <p:sldId id="294" r:id="rId10"/>
    <p:sldId id="295" r:id="rId11"/>
    <p:sldId id="296" r:id="rId12"/>
    <p:sldId id="297" r:id="rId13"/>
    <p:sldId id="298" r:id="rId14"/>
    <p:sldId id="299" r:id="rId15"/>
    <p:sldId id="300" r:id="rId16"/>
    <p:sldId id="301" r:id="rId17"/>
    <p:sldId id="302" r:id="rId18"/>
    <p:sldId id="304" r:id="rId19"/>
    <p:sldId id="303" r:id="rId20"/>
    <p:sldId id="305" r:id="rId21"/>
    <p:sldId id="306" r:id="rId22"/>
    <p:sldId id="282" r:id="rId23"/>
  </p:sldIdLst>
  <p:sldSz cx="9144000" cy="6858000" type="screen4x3"/>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D802"/>
    <a:srgbClr val="66E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5" autoAdjust="0"/>
    <p:restoredTop sz="94660" autoAdjust="0"/>
  </p:normalViewPr>
  <p:slideViewPr>
    <p:cSldViewPr>
      <p:cViewPr varScale="1">
        <p:scale>
          <a:sx n="113" d="100"/>
          <a:sy n="113" d="100"/>
        </p:scale>
        <p:origin x="-94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11/23/2015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5404F2-BE9A-4460-8815-8F645183555F}"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6"/>
            <a:ext cx="4040188"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6"/>
            <a:ext cx="4041775"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5404F2-BE9A-4460-8815-8F645183555F}" type="datetimeFigureOut">
              <a:rPr lang="en-US" smtClean="0"/>
              <a:pPr/>
              <a:t>11/23/2015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404F2-BE9A-4460-8815-8F645183555F}" type="datetimeFigureOut">
              <a:rPr lang="en-US" smtClean="0"/>
              <a:pPr/>
              <a:t>11/23/2015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11/23/2015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52"/>
            <a:ext cx="3008313" cy="1162051"/>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3575050" y="273055"/>
            <a:ext cx="5111750"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5"/>
            <a:ext cx="3008313"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3"/>
            <a:ext cx="5486400" cy="566739"/>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13663"/>
            <a:ext cx="8229600" cy="711081"/>
          </a:xfrm>
          <a:prstGeom prst="rect">
            <a:avLst/>
          </a:prstGeom>
        </p:spPr>
        <p:txBody>
          <a:bodyPr vert="horz" lIns="121899" tIns="60949" rIns="121899" bIns="6094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412776"/>
            <a:ext cx="8229600" cy="4713391"/>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165304"/>
            <a:ext cx="2133600"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11/23/2015</a:t>
            </a:fld>
            <a:endParaRPr lang="en-US"/>
          </a:p>
        </p:txBody>
      </p:sp>
      <p:sp>
        <p:nvSpPr>
          <p:cNvPr id="5" name="Footer Placeholder 4"/>
          <p:cNvSpPr>
            <a:spLocks noGrp="1"/>
          </p:cNvSpPr>
          <p:nvPr>
            <p:ph type="ftr" sz="quarter" idx="3"/>
          </p:nvPr>
        </p:nvSpPr>
        <p:spPr>
          <a:xfrm>
            <a:off x="3124200" y="6165304"/>
            <a:ext cx="2895600"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1" y="6165304"/>
            <a:ext cx="2133600"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pic>
        <p:nvPicPr>
          <p:cNvPr id="7" name="Picture 6" descr="E:\websites\free-power-point-templates\2012\logos.png"/>
          <p:cNvPicPr>
            <a:picLocks noChangeAspect="1" noChangeArrowheads="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8409940" y="6608110"/>
            <a:ext cx="752469" cy="270889"/>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218987" rtl="0" eaLnBrk="1" latinLnBrk="0" hangingPunct="1">
        <a:spcBef>
          <a:spcPct val="0"/>
        </a:spcBef>
        <a:buNone/>
        <a:defRPr sz="3600" kern="1200">
          <a:solidFill>
            <a:schemeClr val="bg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bg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bg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bg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bg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bg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ted.com/talks/ramsey_musallam_3_rules_to_spark_learni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d.ted.com/lesson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ted.com/playlists/81/ted_in_3_minut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smithsonianchannel.com/video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sciencechannel.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user/AMNH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video.nationalgeographic.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playlist?list=PL8HAkqKX065DagWO-HvCE8szQo7LslPZT" TargetMode="External"/><Relationship Id="rId2" Type="http://schemas.openxmlformats.org/officeDocument/2006/relationships/hyperlink" Target="https://www.youtube.com/user/metmuseu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upworthy.com/some-strange-things-are-happening-to-astronauts-returning-to-earth"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ronritchhart.com" TargetMode="External"/><Relationship Id="rId2" Type="http://schemas.openxmlformats.org/officeDocument/2006/relationships/hyperlink" Target="http://www.visiblethinkingpz.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Century Gothic"/>
                <a:cs typeface="Century Gothic"/>
              </a:rPr>
              <a:t>Things that Make You Go, </a:t>
            </a:r>
            <a:r>
              <a:rPr lang="en-US" b="1" dirty="0" err="1" smtClean="0">
                <a:latin typeface="Century Gothic"/>
                <a:cs typeface="Century Gothic"/>
              </a:rPr>
              <a:t>Hmmmm</a:t>
            </a:r>
            <a:r>
              <a:rPr lang="en-US" b="1" dirty="0" smtClean="0">
                <a:latin typeface="Century Gothic"/>
                <a:cs typeface="Century Gothic"/>
              </a:rPr>
              <a:t>….</a:t>
            </a:r>
            <a:endParaRPr lang="en-US" b="1" dirty="0">
              <a:latin typeface="Century Gothic"/>
              <a:cs typeface="Century Gothic"/>
            </a:endParaRPr>
          </a:p>
        </p:txBody>
      </p:sp>
      <p:sp>
        <p:nvSpPr>
          <p:cNvPr id="3" name="Content Placeholder 2"/>
          <p:cNvSpPr>
            <a:spLocks noGrp="1"/>
          </p:cNvSpPr>
          <p:nvPr>
            <p:ph idx="1"/>
          </p:nvPr>
        </p:nvSpPr>
        <p:spPr/>
        <p:txBody>
          <a:bodyPr/>
          <a:lstStyle/>
          <a:p>
            <a:pPr marL="0" indent="0" algn="ctr">
              <a:buNone/>
            </a:pPr>
            <a:endParaRPr lang="en-US" dirty="0" smtClean="0">
              <a:latin typeface="Century Gothic"/>
              <a:cs typeface="Century Gothic"/>
            </a:endParaRPr>
          </a:p>
          <a:p>
            <a:pPr marL="0" indent="0" algn="ctr">
              <a:buNone/>
            </a:pPr>
            <a:r>
              <a:rPr lang="en-US" dirty="0" smtClean="0">
                <a:latin typeface="Century Gothic"/>
                <a:cs typeface="Century Gothic"/>
              </a:rPr>
              <a:t>Strategies to promote inquiry in the MYP classroom</a:t>
            </a:r>
          </a:p>
          <a:p>
            <a:pPr marL="0" indent="0" algn="ctr">
              <a:buNone/>
            </a:pPr>
            <a:endParaRPr lang="en-US" dirty="0">
              <a:latin typeface="Century Gothic"/>
              <a:cs typeface="Century Gothic"/>
            </a:endParaRPr>
          </a:p>
          <a:p>
            <a:pPr marL="0" indent="0" algn="ctr">
              <a:buNone/>
            </a:pPr>
            <a:r>
              <a:rPr lang="en-US" dirty="0" smtClean="0">
                <a:latin typeface="Century Gothic"/>
                <a:cs typeface="Century Gothic"/>
              </a:rPr>
              <a:t>Kristina Hayward</a:t>
            </a:r>
          </a:p>
          <a:p>
            <a:pPr marL="0" indent="0" algn="ctr">
              <a:buNone/>
            </a:pPr>
            <a:r>
              <a:rPr lang="en-US" dirty="0" smtClean="0">
                <a:latin typeface="Century Gothic"/>
                <a:cs typeface="Century Gothic"/>
              </a:rPr>
              <a:t>Woodbury, ELL 5</a:t>
            </a:r>
            <a:r>
              <a:rPr lang="en-US" baseline="30000" dirty="0" smtClean="0">
                <a:latin typeface="Century Gothic"/>
                <a:cs typeface="Century Gothic"/>
              </a:rPr>
              <a:t>th</a:t>
            </a:r>
            <a:r>
              <a:rPr lang="en-US" dirty="0" smtClean="0">
                <a:latin typeface="Century Gothic"/>
                <a:cs typeface="Century Gothic"/>
              </a:rPr>
              <a:t> &amp; 6</a:t>
            </a:r>
            <a:r>
              <a:rPr lang="en-US" baseline="30000" dirty="0" smtClean="0">
                <a:latin typeface="Century Gothic"/>
                <a:cs typeface="Century Gothic"/>
              </a:rPr>
              <a:t>th</a:t>
            </a:r>
            <a:r>
              <a:rPr lang="en-US" dirty="0" smtClean="0">
                <a:latin typeface="Century Gothic"/>
                <a:cs typeface="Century Gothic"/>
              </a:rPr>
              <a:t> grade</a:t>
            </a:r>
            <a:endParaRPr lang="en-US" dirty="0">
              <a:latin typeface="Century Gothic"/>
              <a:cs typeface="Century Gothic"/>
            </a:endParaRPr>
          </a:p>
        </p:txBody>
      </p:sp>
    </p:spTree>
    <p:extLst>
      <p:ext uri="{BB962C8B-B14F-4D97-AF65-F5344CB8AC3E}">
        <p14:creationId xmlns:p14="http://schemas.microsoft.com/office/powerpoint/2010/main" val="1953116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entury Gothic"/>
                <a:cs typeface="Century Gothic"/>
              </a:rPr>
              <a:t>Recipe for Inquiry</a:t>
            </a:r>
            <a:endParaRPr lang="en-US" dirty="0">
              <a:latin typeface="Century Gothic"/>
              <a:cs typeface="Century Gothic"/>
            </a:endParaRPr>
          </a:p>
        </p:txBody>
      </p:sp>
      <p:sp>
        <p:nvSpPr>
          <p:cNvPr id="3" name="Content Placeholder 2"/>
          <p:cNvSpPr>
            <a:spLocks noGrp="1"/>
          </p:cNvSpPr>
          <p:nvPr>
            <p:ph idx="1"/>
          </p:nvPr>
        </p:nvSpPr>
        <p:spPr/>
        <p:txBody>
          <a:bodyPr/>
          <a:lstStyle/>
          <a:p>
            <a:pPr marL="742950" indent="-742950">
              <a:buFont typeface="+mj-lt"/>
              <a:buAutoNum type="arabicPeriod"/>
            </a:pPr>
            <a:r>
              <a:rPr lang="en-US" dirty="0" smtClean="0">
                <a:latin typeface="Century Gothic"/>
                <a:cs typeface="Century Gothic"/>
              </a:rPr>
              <a:t>Add curiosity</a:t>
            </a:r>
          </a:p>
          <a:p>
            <a:pPr marL="742950" indent="-742950">
              <a:buFont typeface="+mj-lt"/>
              <a:buAutoNum type="arabicPeriod"/>
            </a:pPr>
            <a:r>
              <a:rPr lang="en-US" dirty="0" smtClean="0">
                <a:latin typeface="Century Gothic"/>
                <a:cs typeface="Century Gothic"/>
              </a:rPr>
              <a:t>Some shaking/stirring required</a:t>
            </a:r>
          </a:p>
          <a:p>
            <a:pPr marL="742950" indent="-742950">
              <a:buFont typeface="+mj-lt"/>
              <a:buAutoNum type="arabicPeriod"/>
            </a:pPr>
            <a:endParaRPr lang="en-US" dirty="0">
              <a:latin typeface="Century Gothic"/>
              <a:cs typeface="Century Gothic"/>
            </a:endParaRPr>
          </a:p>
          <a:p>
            <a:pPr marL="0" indent="0">
              <a:buNone/>
            </a:pPr>
            <a:endParaRPr lang="en-US" dirty="0">
              <a:latin typeface="Century Gothic"/>
              <a:cs typeface="Century Gothic"/>
            </a:endParaRPr>
          </a:p>
        </p:txBody>
      </p:sp>
    </p:spTree>
    <p:extLst>
      <p:ext uri="{BB962C8B-B14F-4D97-AF65-F5344CB8AC3E}">
        <p14:creationId xmlns:p14="http://schemas.microsoft.com/office/powerpoint/2010/main" val="485896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Century Gothic"/>
                <a:cs typeface="Century Gothic"/>
              </a:rPr>
              <a:t>Three Rules to Spark Learning</a:t>
            </a:r>
            <a:endParaRPr lang="en-US" b="1" dirty="0">
              <a:latin typeface="Century Gothic"/>
              <a:cs typeface="Century Gothic"/>
            </a:endParaRPr>
          </a:p>
        </p:txBody>
      </p:sp>
      <p:sp>
        <p:nvSpPr>
          <p:cNvPr id="3" name="Content Placeholder 2"/>
          <p:cNvSpPr>
            <a:spLocks noGrp="1"/>
          </p:cNvSpPr>
          <p:nvPr>
            <p:ph idx="1"/>
          </p:nvPr>
        </p:nvSpPr>
        <p:spPr/>
        <p:txBody>
          <a:bodyPr/>
          <a:lstStyle/>
          <a:p>
            <a:pPr marL="0" indent="0" algn="ctr">
              <a:buNone/>
            </a:pPr>
            <a:r>
              <a:rPr lang="en-US" dirty="0">
                <a:latin typeface="Century Gothic"/>
                <a:cs typeface="Century Gothic"/>
                <a:hlinkClick r:id="rId2"/>
              </a:rPr>
              <a:t>http://www.ted.com/talks/</a:t>
            </a:r>
            <a:r>
              <a:rPr lang="en-US" dirty="0" smtClean="0">
                <a:latin typeface="Century Gothic"/>
                <a:cs typeface="Century Gothic"/>
                <a:hlinkClick r:id="rId2"/>
              </a:rPr>
              <a:t>ramsey_musallam_3_rules_to_spark_learning</a:t>
            </a:r>
            <a:r>
              <a:rPr lang="en-US" dirty="0" smtClean="0">
                <a:latin typeface="Century Gothic"/>
                <a:cs typeface="Century Gothic"/>
              </a:rPr>
              <a:t> </a:t>
            </a:r>
            <a:endParaRPr lang="en-US" dirty="0">
              <a:latin typeface="Century Gothic"/>
              <a:cs typeface="Century Gothic"/>
            </a:endParaRPr>
          </a:p>
          <a:p>
            <a:pPr marL="0" indent="0">
              <a:buNone/>
            </a:pPr>
            <a:endParaRPr lang="en-US" dirty="0">
              <a:latin typeface="Century Gothic"/>
              <a:cs typeface="Century Gothic"/>
            </a:endParaRPr>
          </a:p>
        </p:txBody>
      </p:sp>
    </p:spTree>
    <p:extLst>
      <p:ext uri="{BB962C8B-B14F-4D97-AF65-F5344CB8AC3E}">
        <p14:creationId xmlns:p14="http://schemas.microsoft.com/office/powerpoint/2010/main" val="831021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Century Gothic"/>
                <a:cs typeface="Century Gothic"/>
              </a:rPr>
              <a:t>Three Rules to Spark Learning</a:t>
            </a:r>
            <a:endParaRPr lang="en-US" b="1" dirty="0">
              <a:latin typeface="Century Gothic"/>
              <a:cs typeface="Century Gothic"/>
            </a:endParaRPr>
          </a:p>
        </p:txBody>
      </p:sp>
      <p:sp>
        <p:nvSpPr>
          <p:cNvPr id="3" name="Content Placeholder 2"/>
          <p:cNvSpPr>
            <a:spLocks noGrp="1"/>
          </p:cNvSpPr>
          <p:nvPr>
            <p:ph idx="1"/>
          </p:nvPr>
        </p:nvSpPr>
        <p:spPr/>
        <p:txBody>
          <a:bodyPr/>
          <a:lstStyle/>
          <a:p>
            <a:pPr marL="742950" indent="-742950" algn="ctr">
              <a:buFont typeface="+mj-lt"/>
              <a:buAutoNum type="arabicPeriod"/>
            </a:pPr>
            <a:r>
              <a:rPr lang="en-US" dirty="0" smtClean="0">
                <a:latin typeface="Century Gothic"/>
                <a:cs typeface="Century Gothic"/>
              </a:rPr>
              <a:t>Curiosity comes first</a:t>
            </a:r>
          </a:p>
          <a:p>
            <a:pPr marL="742950" indent="-742950" algn="ctr">
              <a:buFont typeface="+mj-lt"/>
              <a:buAutoNum type="arabicPeriod"/>
            </a:pPr>
            <a:r>
              <a:rPr lang="en-US" dirty="0" smtClean="0">
                <a:latin typeface="Century Gothic"/>
                <a:cs typeface="Century Gothic"/>
              </a:rPr>
              <a:t>Embrace the mess</a:t>
            </a:r>
          </a:p>
          <a:p>
            <a:pPr marL="742950" indent="-742950" algn="ctr">
              <a:buFont typeface="+mj-lt"/>
              <a:buAutoNum type="arabicPeriod"/>
            </a:pPr>
            <a:r>
              <a:rPr lang="en-US" dirty="0" smtClean="0">
                <a:latin typeface="Century Gothic"/>
                <a:cs typeface="Century Gothic"/>
              </a:rPr>
              <a:t>Practice reflection</a:t>
            </a:r>
          </a:p>
          <a:p>
            <a:pPr marL="0" indent="0" algn="ctr">
              <a:buNone/>
            </a:pPr>
            <a:endParaRPr lang="en-US" dirty="0" smtClean="0">
              <a:latin typeface="Century Gothic"/>
              <a:cs typeface="Century Gothic"/>
            </a:endParaRPr>
          </a:p>
        </p:txBody>
      </p:sp>
      <p:sp>
        <p:nvSpPr>
          <p:cNvPr id="4" name="TextBox 3"/>
          <p:cNvSpPr txBox="1"/>
          <p:nvPr/>
        </p:nvSpPr>
        <p:spPr>
          <a:xfrm>
            <a:off x="6566637" y="718596"/>
            <a:ext cx="184666" cy="46166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32537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Century Gothic"/>
                <a:cs typeface="Century Gothic"/>
              </a:rPr>
              <a:t>How do we spark curiosity?</a:t>
            </a:r>
            <a:endParaRPr lang="en-US" b="1" dirty="0">
              <a:latin typeface="Century Gothic"/>
              <a:cs typeface="Century Gothic"/>
            </a:endParaRPr>
          </a:p>
        </p:txBody>
      </p:sp>
      <p:sp>
        <p:nvSpPr>
          <p:cNvPr id="3" name="Content Placeholder 2"/>
          <p:cNvSpPr>
            <a:spLocks noGrp="1"/>
          </p:cNvSpPr>
          <p:nvPr>
            <p:ph idx="1"/>
          </p:nvPr>
        </p:nvSpPr>
        <p:spPr/>
        <p:txBody>
          <a:bodyPr/>
          <a:lstStyle/>
          <a:p>
            <a:pPr marL="0" indent="0" algn="ctr">
              <a:buNone/>
            </a:pPr>
            <a:r>
              <a:rPr lang="en-US" dirty="0" smtClean="0">
                <a:latin typeface="Century Gothic"/>
                <a:cs typeface="Century Gothic"/>
              </a:rPr>
              <a:t>Provocation:</a:t>
            </a:r>
          </a:p>
          <a:p>
            <a:pPr marL="742950" indent="-742950" algn="ctr">
              <a:buFont typeface="+mj-lt"/>
              <a:buAutoNum type="arabicPeriod"/>
            </a:pPr>
            <a:r>
              <a:rPr lang="en-US" sz="3200" dirty="0">
                <a:latin typeface="Century Gothic"/>
                <a:cs typeface="Century Gothic"/>
              </a:rPr>
              <a:t>action or speech that makes someone annoyed or angry, especially deliberately</a:t>
            </a:r>
            <a:r>
              <a:rPr lang="en-US" sz="3200" dirty="0" smtClean="0">
                <a:latin typeface="Century Gothic"/>
                <a:cs typeface="Century Gothic"/>
              </a:rPr>
              <a:t>.</a:t>
            </a:r>
          </a:p>
          <a:p>
            <a:pPr marL="742950" indent="-742950" algn="ctr">
              <a:buFont typeface="+mj-lt"/>
              <a:buAutoNum type="arabicPeriod"/>
            </a:pPr>
            <a:r>
              <a:rPr lang="en-US" sz="3200" dirty="0">
                <a:latin typeface="Century Gothic"/>
                <a:cs typeface="Century Gothic"/>
              </a:rPr>
              <a:t>testing to elicit a particular response or reflex.</a:t>
            </a:r>
            <a:endParaRPr lang="en-US" sz="3200" dirty="0" smtClean="0">
              <a:latin typeface="Century Gothic"/>
              <a:cs typeface="Century Gothic"/>
            </a:endParaRPr>
          </a:p>
        </p:txBody>
      </p:sp>
      <p:sp>
        <p:nvSpPr>
          <p:cNvPr id="4" name="TextBox 3"/>
          <p:cNvSpPr txBox="1"/>
          <p:nvPr/>
        </p:nvSpPr>
        <p:spPr>
          <a:xfrm>
            <a:off x="6566637" y="718596"/>
            <a:ext cx="184666" cy="46166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178981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entury Gothic"/>
                <a:cs typeface="Century Gothic"/>
              </a:rPr>
              <a:t>TED Ed lessons</a:t>
            </a:r>
            <a:endParaRPr lang="en-US" b="1" dirty="0">
              <a:latin typeface="Century Gothic"/>
              <a:cs typeface="Century Gothic"/>
            </a:endParaRPr>
          </a:p>
        </p:txBody>
      </p:sp>
      <p:sp>
        <p:nvSpPr>
          <p:cNvPr id="3" name="Content Placeholder 2"/>
          <p:cNvSpPr>
            <a:spLocks noGrp="1"/>
          </p:cNvSpPr>
          <p:nvPr>
            <p:ph idx="1"/>
          </p:nvPr>
        </p:nvSpPr>
        <p:spPr/>
        <p:txBody>
          <a:bodyPr/>
          <a:lstStyle/>
          <a:p>
            <a:r>
              <a:rPr lang="en-US" sz="3200" dirty="0">
                <a:latin typeface="Century Gothic"/>
                <a:cs typeface="Century Gothic"/>
              </a:rPr>
              <a:t>Build a lesson around any TED-Ed Original, TED Talk or YouTube </a:t>
            </a:r>
            <a:r>
              <a:rPr lang="en-US" sz="3200" dirty="0" smtClean="0">
                <a:latin typeface="Century Gothic"/>
                <a:cs typeface="Century Gothic"/>
              </a:rPr>
              <a:t>video</a:t>
            </a:r>
          </a:p>
          <a:p>
            <a:pPr marL="0" indent="0" algn="ctr">
              <a:buNone/>
            </a:pPr>
            <a:endParaRPr lang="en-US" dirty="0" smtClean="0"/>
          </a:p>
          <a:p>
            <a:pPr marL="0" indent="0" algn="ctr">
              <a:buNone/>
            </a:pPr>
            <a:r>
              <a:rPr lang="en-US" dirty="0">
                <a:latin typeface="Century Gothic"/>
                <a:cs typeface="Century Gothic"/>
                <a:hlinkClick r:id="rId2"/>
              </a:rPr>
              <a:t>http://ed.ted.com/</a:t>
            </a:r>
            <a:r>
              <a:rPr lang="en-US" dirty="0" smtClean="0">
                <a:latin typeface="Century Gothic"/>
                <a:cs typeface="Century Gothic"/>
                <a:hlinkClick r:id="rId2"/>
              </a:rPr>
              <a:t>lessons</a:t>
            </a:r>
            <a:r>
              <a:rPr lang="en-US" dirty="0" smtClean="0">
                <a:latin typeface="Century Gothic"/>
                <a:cs typeface="Century Gothic"/>
              </a:rPr>
              <a:t> </a:t>
            </a:r>
            <a:endParaRPr lang="en-US" dirty="0">
              <a:latin typeface="Century Gothic"/>
              <a:cs typeface="Century Gothic"/>
            </a:endParaRPr>
          </a:p>
        </p:txBody>
      </p:sp>
    </p:spTree>
    <p:extLst>
      <p:ext uri="{BB962C8B-B14F-4D97-AF65-F5344CB8AC3E}">
        <p14:creationId xmlns:p14="http://schemas.microsoft.com/office/powerpoint/2010/main" val="2975160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entury Gothic"/>
                <a:cs typeface="Century Gothic"/>
              </a:rPr>
              <a:t>TED in 3 Minutes</a:t>
            </a:r>
            <a:endParaRPr lang="en-US" b="1" dirty="0">
              <a:latin typeface="Century Gothic"/>
              <a:cs typeface="Century Gothic"/>
            </a:endParaRPr>
          </a:p>
        </p:txBody>
      </p:sp>
      <p:sp>
        <p:nvSpPr>
          <p:cNvPr id="3" name="Content Placeholder 2"/>
          <p:cNvSpPr>
            <a:spLocks noGrp="1"/>
          </p:cNvSpPr>
          <p:nvPr>
            <p:ph idx="1"/>
          </p:nvPr>
        </p:nvSpPr>
        <p:spPr/>
        <p:txBody>
          <a:bodyPr/>
          <a:lstStyle/>
          <a:p>
            <a:r>
              <a:rPr lang="en-US" sz="3200" dirty="0">
                <a:latin typeface="Century Gothic"/>
                <a:cs typeface="Century Gothic"/>
              </a:rPr>
              <a:t>Hungry for inspiration but short on time? Watch these snack-sized talks</a:t>
            </a:r>
            <a:r>
              <a:rPr lang="en-US" sz="3200" dirty="0" smtClean="0">
                <a:latin typeface="Century Gothic"/>
                <a:cs typeface="Century Gothic"/>
              </a:rPr>
              <a:t>.</a:t>
            </a:r>
          </a:p>
          <a:p>
            <a:pPr marL="0" indent="0">
              <a:buNone/>
            </a:pPr>
            <a:endParaRPr lang="en-US" sz="3200" dirty="0" smtClean="0">
              <a:latin typeface="Century Gothic"/>
              <a:cs typeface="Century Gothic"/>
            </a:endParaRPr>
          </a:p>
          <a:p>
            <a:pPr marL="0" indent="0" algn="ctr">
              <a:buNone/>
            </a:pPr>
            <a:r>
              <a:rPr lang="en-US" dirty="0">
                <a:latin typeface="Century Gothic"/>
                <a:cs typeface="Century Gothic"/>
                <a:hlinkClick r:id="rId2"/>
              </a:rPr>
              <a:t>https://www.ted.com/playlists/81/</a:t>
            </a:r>
            <a:r>
              <a:rPr lang="en-US" dirty="0" smtClean="0">
                <a:latin typeface="Century Gothic"/>
                <a:cs typeface="Century Gothic"/>
                <a:hlinkClick r:id="rId2"/>
              </a:rPr>
              <a:t>ted_in_3_minutes</a:t>
            </a:r>
            <a:r>
              <a:rPr lang="en-US" dirty="0" smtClean="0">
                <a:latin typeface="Century Gothic"/>
                <a:cs typeface="Century Gothic"/>
              </a:rPr>
              <a:t> </a:t>
            </a:r>
            <a:endParaRPr lang="en-US" dirty="0">
              <a:latin typeface="Century Gothic"/>
              <a:cs typeface="Century Gothic"/>
            </a:endParaRPr>
          </a:p>
        </p:txBody>
      </p:sp>
    </p:spTree>
    <p:extLst>
      <p:ext uri="{BB962C8B-B14F-4D97-AF65-F5344CB8AC3E}">
        <p14:creationId xmlns:p14="http://schemas.microsoft.com/office/powerpoint/2010/main" val="9313924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entury Gothic"/>
                <a:cs typeface="Century Gothic"/>
              </a:rPr>
              <a:t>Smithsonian Channel Short Videos</a:t>
            </a:r>
            <a:endParaRPr lang="en-US" b="1" dirty="0">
              <a:latin typeface="Century Gothic"/>
              <a:cs typeface="Century Gothic"/>
            </a:endParaRPr>
          </a:p>
        </p:txBody>
      </p:sp>
      <p:sp>
        <p:nvSpPr>
          <p:cNvPr id="3" name="Content Placeholder 2"/>
          <p:cNvSpPr>
            <a:spLocks noGrp="1"/>
          </p:cNvSpPr>
          <p:nvPr>
            <p:ph idx="1"/>
          </p:nvPr>
        </p:nvSpPr>
        <p:spPr/>
        <p:txBody>
          <a:bodyPr/>
          <a:lstStyle/>
          <a:p>
            <a:r>
              <a:rPr lang="en-US" sz="3200" dirty="0" smtClean="0">
                <a:latin typeface="Century Gothic"/>
                <a:cs typeface="Century Gothic"/>
              </a:rPr>
              <a:t>Videos to promote research, writing, discussion, collaboration, etc.  </a:t>
            </a:r>
          </a:p>
          <a:p>
            <a:pPr marL="0" indent="0" algn="ctr">
              <a:buNone/>
            </a:pPr>
            <a:endParaRPr lang="en-US" sz="3200" dirty="0">
              <a:latin typeface="Century Gothic"/>
              <a:cs typeface="Century Gothic"/>
            </a:endParaRPr>
          </a:p>
          <a:p>
            <a:pPr marL="0" indent="0" algn="ctr">
              <a:buNone/>
            </a:pPr>
            <a:r>
              <a:rPr lang="en-US" sz="3200" dirty="0">
                <a:latin typeface="Century Gothic"/>
                <a:cs typeface="Century Gothic"/>
                <a:hlinkClick r:id="rId2"/>
              </a:rPr>
              <a:t>http://www.smithsonianchannel.com/</a:t>
            </a:r>
            <a:r>
              <a:rPr lang="en-US" sz="3200" dirty="0" smtClean="0">
                <a:latin typeface="Century Gothic"/>
                <a:cs typeface="Century Gothic"/>
                <a:hlinkClick r:id="rId2"/>
              </a:rPr>
              <a:t>videos</a:t>
            </a:r>
            <a:r>
              <a:rPr lang="en-US" sz="3200" dirty="0" smtClean="0">
                <a:latin typeface="Century Gothic"/>
                <a:cs typeface="Century Gothic"/>
              </a:rPr>
              <a:t> </a:t>
            </a:r>
            <a:endParaRPr lang="en-US" sz="3200" dirty="0">
              <a:latin typeface="Century Gothic"/>
              <a:cs typeface="Century Gothic"/>
            </a:endParaRPr>
          </a:p>
        </p:txBody>
      </p:sp>
    </p:spTree>
    <p:extLst>
      <p:ext uri="{BB962C8B-B14F-4D97-AF65-F5344CB8AC3E}">
        <p14:creationId xmlns:p14="http://schemas.microsoft.com/office/powerpoint/2010/main" val="32979846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entury Gothic"/>
                <a:cs typeface="Century Gothic"/>
              </a:rPr>
              <a:t>Science Channel Short Videos</a:t>
            </a:r>
            <a:endParaRPr lang="en-US" b="1" dirty="0">
              <a:latin typeface="Century Gothic"/>
              <a:cs typeface="Century Gothic"/>
            </a:endParaRPr>
          </a:p>
        </p:txBody>
      </p:sp>
      <p:sp>
        <p:nvSpPr>
          <p:cNvPr id="3" name="Content Placeholder 2"/>
          <p:cNvSpPr>
            <a:spLocks noGrp="1"/>
          </p:cNvSpPr>
          <p:nvPr>
            <p:ph idx="1"/>
          </p:nvPr>
        </p:nvSpPr>
        <p:spPr/>
        <p:txBody>
          <a:bodyPr/>
          <a:lstStyle/>
          <a:p>
            <a:r>
              <a:rPr lang="en-US" sz="3200" dirty="0" smtClean="0">
                <a:latin typeface="Century Gothic"/>
                <a:cs typeface="Century Gothic"/>
              </a:rPr>
              <a:t>Videos to promote research, writing, discussion, collaboration, etc.  </a:t>
            </a:r>
          </a:p>
          <a:p>
            <a:pPr marL="0" indent="0" algn="ctr">
              <a:buNone/>
            </a:pPr>
            <a:endParaRPr lang="en-US" sz="3200" dirty="0">
              <a:latin typeface="Century Gothic"/>
              <a:cs typeface="Century Gothic"/>
            </a:endParaRPr>
          </a:p>
          <a:p>
            <a:pPr marL="0" indent="0" algn="ctr">
              <a:buNone/>
            </a:pPr>
            <a:r>
              <a:rPr lang="en-US" sz="3200" dirty="0">
                <a:latin typeface="Century Gothic"/>
                <a:cs typeface="Century Gothic"/>
                <a:hlinkClick r:id="rId2"/>
              </a:rPr>
              <a:t>http://</a:t>
            </a:r>
            <a:r>
              <a:rPr lang="en-US" sz="3200" dirty="0" smtClean="0">
                <a:latin typeface="Century Gothic"/>
                <a:cs typeface="Century Gothic"/>
                <a:hlinkClick r:id="rId2"/>
              </a:rPr>
              <a:t>www.sciencechannel.com</a:t>
            </a:r>
            <a:r>
              <a:rPr lang="en-US" sz="3200" dirty="0" smtClean="0">
                <a:latin typeface="Century Gothic"/>
                <a:cs typeface="Century Gothic"/>
              </a:rPr>
              <a:t> </a:t>
            </a:r>
            <a:endParaRPr lang="en-US" sz="3200" dirty="0">
              <a:latin typeface="Century Gothic"/>
              <a:cs typeface="Century Gothic"/>
            </a:endParaRPr>
          </a:p>
        </p:txBody>
      </p:sp>
    </p:spTree>
    <p:extLst>
      <p:ext uri="{BB962C8B-B14F-4D97-AF65-F5344CB8AC3E}">
        <p14:creationId xmlns:p14="http://schemas.microsoft.com/office/powerpoint/2010/main" val="16065256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Century Gothic"/>
                <a:cs typeface="Century Gothic"/>
              </a:rPr>
              <a:t>American Museum of Natural History</a:t>
            </a:r>
            <a:endParaRPr lang="en-US" b="1" dirty="0">
              <a:latin typeface="Century Gothic"/>
              <a:cs typeface="Century Gothic"/>
            </a:endParaRPr>
          </a:p>
        </p:txBody>
      </p:sp>
      <p:sp>
        <p:nvSpPr>
          <p:cNvPr id="3" name="Content Placeholder 2"/>
          <p:cNvSpPr>
            <a:spLocks noGrp="1"/>
          </p:cNvSpPr>
          <p:nvPr>
            <p:ph idx="1"/>
          </p:nvPr>
        </p:nvSpPr>
        <p:spPr/>
        <p:txBody>
          <a:bodyPr/>
          <a:lstStyle/>
          <a:p>
            <a:r>
              <a:rPr lang="en-US" sz="3200" dirty="0" smtClean="0">
                <a:latin typeface="Century Gothic"/>
                <a:cs typeface="Century Gothic"/>
              </a:rPr>
              <a:t>Videos to promote research, writing, discussion, collaboration, etc.  </a:t>
            </a:r>
          </a:p>
          <a:p>
            <a:r>
              <a:rPr lang="en-US" sz="3200" dirty="0" smtClean="0">
                <a:latin typeface="Century Gothic"/>
                <a:cs typeface="Century Gothic"/>
              </a:rPr>
              <a:t>Several videos highlight and extend museum exhibits  </a:t>
            </a:r>
          </a:p>
          <a:p>
            <a:pPr marL="0" indent="0">
              <a:buNone/>
            </a:pPr>
            <a:endParaRPr lang="en-US" sz="3200" dirty="0">
              <a:latin typeface="Century Gothic"/>
              <a:cs typeface="Century Gothic"/>
            </a:endParaRPr>
          </a:p>
          <a:p>
            <a:pPr marL="0" indent="0" algn="ctr">
              <a:buNone/>
            </a:pPr>
            <a:r>
              <a:rPr lang="en-US" sz="3200" dirty="0">
                <a:latin typeface="Century Gothic"/>
                <a:cs typeface="Century Gothic"/>
                <a:hlinkClick r:id="rId2"/>
              </a:rPr>
              <a:t>https://www.youtube.com/user/</a:t>
            </a:r>
            <a:r>
              <a:rPr lang="en-US" sz="3200" dirty="0" smtClean="0">
                <a:latin typeface="Century Gothic"/>
                <a:cs typeface="Century Gothic"/>
                <a:hlinkClick r:id="rId2"/>
              </a:rPr>
              <a:t>AMNHorg</a:t>
            </a:r>
            <a:r>
              <a:rPr lang="en-US" sz="3200" dirty="0" smtClean="0">
                <a:latin typeface="Century Gothic"/>
                <a:cs typeface="Century Gothic"/>
              </a:rPr>
              <a:t> </a:t>
            </a:r>
            <a:endParaRPr lang="en-US" sz="3200" dirty="0">
              <a:latin typeface="Century Gothic"/>
              <a:cs typeface="Century Gothic"/>
            </a:endParaRPr>
          </a:p>
        </p:txBody>
      </p:sp>
    </p:spTree>
    <p:extLst>
      <p:ext uri="{BB962C8B-B14F-4D97-AF65-F5344CB8AC3E}">
        <p14:creationId xmlns:p14="http://schemas.microsoft.com/office/powerpoint/2010/main" val="4507852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entury Gothic"/>
                <a:cs typeface="Century Gothic"/>
              </a:rPr>
              <a:t>National Geographic Short Videos</a:t>
            </a:r>
            <a:endParaRPr lang="en-US" b="1" dirty="0">
              <a:latin typeface="Century Gothic"/>
              <a:cs typeface="Century Gothic"/>
            </a:endParaRPr>
          </a:p>
        </p:txBody>
      </p:sp>
      <p:sp>
        <p:nvSpPr>
          <p:cNvPr id="3" name="Content Placeholder 2"/>
          <p:cNvSpPr>
            <a:spLocks noGrp="1"/>
          </p:cNvSpPr>
          <p:nvPr>
            <p:ph idx="1"/>
          </p:nvPr>
        </p:nvSpPr>
        <p:spPr/>
        <p:txBody>
          <a:bodyPr/>
          <a:lstStyle/>
          <a:p>
            <a:r>
              <a:rPr lang="en-US" sz="3200" dirty="0" smtClean="0">
                <a:latin typeface="Century Gothic"/>
                <a:cs typeface="Century Gothic"/>
              </a:rPr>
              <a:t>Videos to promote research, writing, discussion, collaboration, etc.  </a:t>
            </a:r>
          </a:p>
          <a:p>
            <a:pPr marL="0" indent="0" algn="ctr">
              <a:buNone/>
            </a:pPr>
            <a:endParaRPr lang="en-US" sz="3200" dirty="0">
              <a:latin typeface="Century Gothic"/>
              <a:cs typeface="Century Gothic"/>
            </a:endParaRPr>
          </a:p>
          <a:p>
            <a:pPr marL="0" indent="0" algn="ctr">
              <a:buNone/>
            </a:pPr>
            <a:r>
              <a:rPr lang="en-US" sz="3200" dirty="0">
                <a:latin typeface="Century Gothic"/>
                <a:cs typeface="Century Gothic"/>
                <a:hlinkClick r:id="rId2"/>
              </a:rPr>
              <a:t>http://</a:t>
            </a:r>
            <a:r>
              <a:rPr lang="en-US" sz="3200" dirty="0" smtClean="0">
                <a:latin typeface="Century Gothic"/>
                <a:cs typeface="Century Gothic"/>
                <a:hlinkClick r:id="rId2"/>
              </a:rPr>
              <a:t>video.nationalgeographic.com</a:t>
            </a:r>
            <a:r>
              <a:rPr lang="en-US" sz="3200" dirty="0" smtClean="0">
                <a:latin typeface="Century Gothic"/>
                <a:cs typeface="Century Gothic"/>
              </a:rPr>
              <a:t> </a:t>
            </a:r>
            <a:endParaRPr lang="en-US" sz="3200" dirty="0">
              <a:latin typeface="Century Gothic"/>
              <a:cs typeface="Century Gothic"/>
            </a:endParaRPr>
          </a:p>
        </p:txBody>
      </p:sp>
    </p:spTree>
    <p:extLst>
      <p:ext uri="{BB962C8B-B14F-4D97-AF65-F5344CB8AC3E}">
        <p14:creationId xmlns:p14="http://schemas.microsoft.com/office/powerpoint/2010/main" val="1635349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Century Gothic"/>
                <a:cs typeface="Century Gothic"/>
              </a:rPr>
              <a:t>Statement of Inquiry</a:t>
            </a:r>
            <a:endParaRPr lang="en-US" b="1" dirty="0">
              <a:latin typeface="Century Gothic"/>
              <a:cs typeface="Century Gothic"/>
            </a:endParaRPr>
          </a:p>
        </p:txBody>
      </p:sp>
      <p:sp>
        <p:nvSpPr>
          <p:cNvPr id="3" name="Content Placeholder 2"/>
          <p:cNvSpPr>
            <a:spLocks noGrp="1"/>
          </p:cNvSpPr>
          <p:nvPr>
            <p:ph idx="1"/>
          </p:nvPr>
        </p:nvSpPr>
        <p:spPr/>
        <p:txBody>
          <a:bodyPr/>
          <a:lstStyle/>
          <a:p>
            <a:pPr marL="0" indent="0" algn="ctr">
              <a:buNone/>
            </a:pPr>
            <a:endParaRPr lang="en-US" dirty="0" smtClean="0">
              <a:latin typeface="Century Gothic"/>
              <a:cs typeface="Century Gothic"/>
            </a:endParaRPr>
          </a:p>
          <a:p>
            <a:pPr marL="0" indent="0" algn="ctr">
              <a:buNone/>
            </a:pPr>
            <a:r>
              <a:rPr lang="en-US" dirty="0" smtClean="0">
                <a:latin typeface="Century Gothic"/>
                <a:cs typeface="Century Gothic"/>
              </a:rPr>
              <a:t>Inquiry learning promotes the development of life-long learners.</a:t>
            </a:r>
          </a:p>
          <a:p>
            <a:pPr marL="0" indent="0" algn="ctr">
              <a:buNone/>
            </a:pPr>
            <a:endParaRPr lang="en-US" dirty="0">
              <a:latin typeface="Century Gothic"/>
              <a:cs typeface="Century Gothic"/>
            </a:endParaRPr>
          </a:p>
          <a:p>
            <a:pPr marL="0" indent="0" algn="ctr">
              <a:buNone/>
            </a:pPr>
            <a:r>
              <a:rPr lang="en-US" dirty="0" smtClean="0">
                <a:latin typeface="Century Gothic"/>
                <a:cs typeface="Century Gothic"/>
              </a:rPr>
              <a:t>Key Concept:  Development</a:t>
            </a:r>
          </a:p>
          <a:p>
            <a:pPr marL="0" indent="0" algn="ctr">
              <a:buNone/>
            </a:pPr>
            <a:endParaRPr lang="en-US" dirty="0">
              <a:latin typeface="Century Gothic"/>
              <a:cs typeface="Century Gothic"/>
            </a:endParaRPr>
          </a:p>
        </p:txBody>
      </p:sp>
    </p:spTree>
    <p:extLst>
      <p:ext uri="{BB962C8B-B14F-4D97-AF65-F5344CB8AC3E}">
        <p14:creationId xmlns:p14="http://schemas.microsoft.com/office/powerpoint/2010/main" val="1241612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Century Gothic"/>
                <a:cs typeface="Century Gothic"/>
              </a:rPr>
              <a:t>Metropolitan Museum of Art Short Videos</a:t>
            </a:r>
            <a:endParaRPr lang="en-US" b="1" dirty="0">
              <a:latin typeface="Century Gothic"/>
              <a:cs typeface="Century Gothic"/>
            </a:endParaRPr>
          </a:p>
        </p:txBody>
      </p:sp>
      <p:sp>
        <p:nvSpPr>
          <p:cNvPr id="3" name="Content Placeholder 2"/>
          <p:cNvSpPr>
            <a:spLocks noGrp="1"/>
          </p:cNvSpPr>
          <p:nvPr>
            <p:ph idx="1"/>
          </p:nvPr>
        </p:nvSpPr>
        <p:spPr/>
        <p:txBody>
          <a:bodyPr>
            <a:normAutofit fontScale="70000" lnSpcReduction="20000"/>
          </a:bodyPr>
          <a:lstStyle/>
          <a:p>
            <a:r>
              <a:rPr lang="en-US" sz="3200" dirty="0" smtClean="0">
                <a:latin typeface="Century Gothic"/>
                <a:cs typeface="Century Gothic"/>
              </a:rPr>
              <a:t>Videos to promote research, writing, discussion, collaboration, etc.  </a:t>
            </a:r>
          </a:p>
          <a:p>
            <a:r>
              <a:rPr lang="en-US" sz="3200" dirty="0">
                <a:latin typeface="Century Gothic"/>
                <a:cs typeface="Century Gothic"/>
              </a:rPr>
              <a:t>Several videos highlight and extend museum </a:t>
            </a:r>
            <a:r>
              <a:rPr lang="en-US" sz="3200" dirty="0" smtClean="0">
                <a:latin typeface="Century Gothic"/>
                <a:cs typeface="Century Gothic"/>
              </a:rPr>
              <a:t>exhibits and artists  </a:t>
            </a:r>
            <a:endParaRPr lang="en-US" sz="3200" dirty="0">
              <a:latin typeface="Century Gothic"/>
              <a:cs typeface="Century Gothic"/>
            </a:endParaRPr>
          </a:p>
          <a:p>
            <a:pPr marL="0" indent="0" algn="ctr">
              <a:buNone/>
            </a:pPr>
            <a:r>
              <a:rPr lang="en-US" sz="3200" dirty="0">
                <a:latin typeface="Century Gothic"/>
                <a:cs typeface="Century Gothic"/>
                <a:hlinkClick r:id="rId2"/>
              </a:rPr>
              <a:t>https://www.youtube.com/user/</a:t>
            </a:r>
            <a:r>
              <a:rPr lang="en-US" sz="3200" dirty="0" smtClean="0">
                <a:latin typeface="Century Gothic"/>
                <a:cs typeface="Century Gothic"/>
                <a:hlinkClick r:id="rId2"/>
              </a:rPr>
              <a:t>metmuseum</a:t>
            </a:r>
            <a:r>
              <a:rPr lang="en-US" sz="3200" dirty="0" smtClean="0">
                <a:latin typeface="Century Gothic"/>
                <a:cs typeface="Century Gothic"/>
              </a:rPr>
              <a:t> </a:t>
            </a:r>
          </a:p>
          <a:p>
            <a:pPr marL="0" indent="0" algn="ctr">
              <a:buNone/>
            </a:pPr>
            <a:endParaRPr lang="en-US" sz="3200" dirty="0" smtClean="0">
              <a:latin typeface="Century Gothic"/>
              <a:cs typeface="Century Gothic"/>
            </a:endParaRPr>
          </a:p>
          <a:p>
            <a:pPr marL="0" indent="0" algn="ctr">
              <a:buNone/>
            </a:pPr>
            <a:r>
              <a:rPr lang="en-US" sz="4100" b="1" dirty="0" smtClean="0">
                <a:latin typeface="Century Gothic"/>
                <a:cs typeface="Century Gothic"/>
              </a:rPr>
              <a:t>Met Kids</a:t>
            </a:r>
          </a:p>
          <a:p>
            <a:pPr algn="ctr"/>
            <a:r>
              <a:rPr lang="en-US" sz="3200" dirty="0" smtClean="0">
                <a:latin typeface="Century Gothic"/>
                <a:cs typeface="Century Gothic"/>
              </a:rPr>
              <a:t>Videos created by kids focusing on their wonderings</a:t>
            </a:r>
          </a:p>
          <a:p>
            <a:pPr algn="ctr"/>
            <a:r>
              <a:rPr lang="en-US" sz="3200" dirty="0">
                <a:latin typeface="Century Gothic"/>
                <a:cs typeface="Century Gothic"/>
              </a:rPr>
              <a:t>C</a:t>
            </a:r>
            <a:r>
              <a:rPr lang="en-US" sz="3200" dirty="0" smtClean="0">
                <a:latin typeface="Century Gothic"/>
                <a:cs typeface="Century Gothic"/>
              </a:rPr>
              <a:t>an be used to promote and create future videos</a:t>
            </a:r>
          </a:p>
          <a:p>
            <a:pPr marL="0" indent="0" algn="ctr">
              <a:buNone/>
            </a:pPr>
            <a:r>
              <a:rPr lang="en-US" sz="3200" dirty="0">
                <a:latin typeface="Century Gothic"/>
                <a:cs typeface="Century Gothic"/>
                <a:hlinkClick r:id="rId3"/>
              </a:rPr>
              <a:t>https://www.youtube.com/playlist?list=PL8HAkqKX065DagWO-</a:t>
            </a:r>
            <a:r>
              <a:rPr lang="en-US" sz="3200" dirty="0" smtClean="0">
                <a:latin typeface="Century Gothic"/>
                <a:cs typeface="Century Gothic"/>
                <a:hlinkClick r:id="rId3"/>
              </a:rPr>
              <a:t>HvCE8szQo7LslPZT</a:t>
            </a:r>
            <a:r>
              <a:rPr lang="en-US" sz="3200" dirty="0" smtClean="0">
                <a:latin typeface="Century Gothic"/>
                <a:cs typeface="Century Gothic"/>
              </a:rPr>
              <a:t> </a:t>
            </a:r>
            <a:endParaRPr lang="en-US" sz="3200" dirty="0">
              <a:latin typeface="Century Gothic"/>
              <a:cs typeface="Century Gothic"/>
            </a:endParaRPr>
          </a:p>
          <a:p>
            <a:pPr algn="ctr"/>
            <a:endParaRPr lang="en-US" sz="3200" dirty="0" smtClean="0">
              <a:latin typeface="Century Gothic"/>
              <a:cs typeface="Century Gothic"/>
            </a:endParaRPr>
          </a:p>
          <a:p>
            <a:pPr marL="0" indent="0" algn="ctr">
              <a:buNone/>
            </a:pPr>
            <a:endParaRPr lang="en-US" sz="3200" dirty="0">
              <a:latin typeface="Century Gothic"/>
              <a:cs typeface="Century Gothic"/>
            </a:endParaRPr>
          </a:p>
        </p:txBody>
      </p:sp>
    </p:spTree>
    <p:extLst>
      <p:ext uri="{BB962C8B-B14F-4D97-AF65-F5344CB8AC3E}">
        <p14:creationId xmlns:p14="http://schemas.microsoft.com/office/powerpoint/2010/main" val="9907360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3000" dirty="0" smtClean="0">
                <a:latin typeface="Century Gothic"/>
                <a:cs typeface="Century Gothic"/>
              </a:rPr>
              <a:t>“Creativity </a:t>
            </a:r>
            <a:r>
              <a:rPr lang="en-US" sz="3000" dirty="0">
                <a:latin typeface="Century Gothic"/>
                <a:cs typeface="Century Gothic"/>
              </a:rPr>
              <a:t>is just connecting things. When you ask creative people how they did something, they feel a little guilty because they didn't really do it, they just saw something. It seemed obvious to them after a while. That's because they were able to connect experiences they've had and synthesize new things</a:t>
            </a:r>
            <a:r>
              <a:rPr lang="en-US" sz="3000" dirty="0" smtClean="0">
                <a:latin typeface="Century Gothic"/>
                <a:cs typeface="Century Gothic"/>
              </a:rPr>
              <a:t>.”</a:t>
            </a:r>
          </a:p>
          <a:p>
            <a:pPr marL="0" indent="0" algn="ctr">
              <a:buNone/>
            </a:pPr>
            <a:r>
              <a:rPr lang="en-US" sz="3000" dirty="0" smtClean="0">
                <a:latin typeface="Century Gothic"/>
                <a:cs typeface="Century Gothic"/>
              </a:rPr>
              <a:t>- Steve Jobs</a:t>
            </a:r>
          </a:p>
        </p:txBody>
      </p:sp>
    </p:spTree>
    <p:extLst>
      <p:ext uri="{BB962C8B-B14F-4D97-AF65-F5344CB8AC3E}">
        <p14:creationId xmlns:p14="http://schemas.microsoft.com/office/powerpoint/2010/main" val="2373379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websites\free-power-point-templates\2012\logos.png"/>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700408" y="3101616"/>
            <a:ext cx="1951712" cy="70261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100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b="1" dirty="0" smtClean="0">
                <a:latin typeface="Century Gothic"/>
                <a:cs typeface="Century Gothic"/>
              </a:rPr>
              <a:t>Inquiry </a:t>
            </a:r>
            <a:endParaRPr lang="en-US" sz="4400" b="1" dirty="0">
              <a:latin typeface="Century Gothic"/>
              <a:cs typeface="Century Gothic"/>
            </a:endParaRPr>
          </a:p>
        </p:txBody>
      </p:sp>
      <p:sp>
        <p:nvSpPr>
          <p:cNvPr id="3" name="Content Placeholder 2"/>
          <p:cNvSpPr>
            <a:spLocks noGrp="1"/>
          </p:cNvSpPr>
          <p:nvPr>
            <p:ph idx="1"/>
          </p:nvPr>
        </p:nvSpPr>
        <p:spPr/>
        <p:txBody>
          <a:bodyPr>
            <a:normAutofit/>
          </a:bodyPr>
          <a:lstStyle/>
          <a:p>
            <a:pPr marL="0" indent="0" algn="ctr">
              <a:buNone/>
            </a:pPr>
            <a:r>
              <a:rPr lang="en-US" sz="2800" dirty="0" smtClean="0">
                <a:latin typeface="Century Gothic"/>
                <a:cs typeface="Century Gothic"/>
              </a:rPr>
              <a:t>“The </a:t>
            </a:r>
            <a:r>
              <a:rPr lang="en-US" sz="2800" dirty="0">
                <a:latin typeface="Century Gothic"/>
                <a:cs typeface="Century Gothic"/>
              </a:rPr>
              <a:t>questions young people ask remind us that the search for meaning is fundamental to what it is to be human. The urge to inquire activates thinking on many levels and in many forms. When we seek to make sense of the world around us, we wonder, we plan, we </a:t>
            </a:r>
            <a:r>
              <a:rPr lang="en-US" sz="2800" dirty="0" smtClean="0">
                <a:latin typeface="Century Gothic"/>
                <a:cs typeface="Century Gothic"/>
              </a:rPr>
              <a:t>analyze, </a:t>
            </a:r>
            <a:r>
              <a:rPr lang="en-US" sz="2800" dirty="0">
                <a:latin typeface="Century Gothic"/>
                <a:cs typeface="Century Gothic"/>
              </a:rPr>
              <a:t>we create, we reflect. At its very heart, inquiry is all about thinking – thinking in order to make meaning</a:t>
            </a:r>
            <a:r>
              <a:rPr lang="en-US" sz="2800" dirty="0" smtClean="0">
                <a:latin typeface="Century Gothic"/>
                <a:cs typeface="Century Gothic"/>
              </a:rPr>
              <a:t>.”</a:t>
            </a:r>
          </a:p>
          <a:p>
            <a:pPr marL="0" indent="0" algn="ctr">
              <a:buNone/>
            </a:pPr>
            <a:r>
              <a:rPr lang="en-US" sz="2800" dirty="0" smtClean="0">
                <a:latin typeface="Century Gothic"/>
                <a:cs typeface="Century Gothic"/>
              </a:rPr>
              <a:t>- Kath Murdoch</a:t>
            </a:r>
          </a:p>
          <a:p>
            <a:pPr marL="0" indent="0" algn="ctr">
              <a:buNone/>
            </a:pPr>
            <a:endParaRPr lang="en-US" dirty="0">
              <a:latin typeface="Century Gothic"/>
              <a:cs typeface="Century Gothic"/>
            </a:endParaRPr>
          </a:p>
          <a:p>
            <a:pPr marL="0" indent="0">
              <a:buNone/>
            </a:pPr>
            <a:endParaRPr lang="en-US" dirty="0"/>
          </a:p>
        </p:txBody>
      </p:sp>
    </p:spTree>
    <p:extLst>
      <p:ext uri="{BB962C8B-B14F-4D97-AF65-F5344CB8AC3E}">
        <p14:creationId xmlns:p14="http://schemas.microsoft.com/office/powerpoint/2010/main" val="487276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lstStyle/>
          <a:p>
            <a:pPr marL="0" indent="0" algn="ctr">
              <a:buNone/>
            </a:pPr>
            <a:r>
              <a:rPr lang="en-US" b="1" dirty="0" smtClean="0">
                <a:latin typeface="Century Gothic"/>
                <a:cs typeface="Century Gothic"/>
              </a:rPr>
              <a:t>“Some </a:t>
            </a:r>
            <a:r>
              <a:rPr lang="en-US" b="1" dirty="0">
                <a:latin typeface="Century Gothic"/>
                <a:cs typeface="Century Gothic"/>
              </a:rPr>
              <a:t>Strange Things Are Happening To Astronauts Returning To </a:t>
            </a:r>
            <a:r>
              <a:rPr lang="en-US" b="1" dirty="0" smtClean="0">
                <a:latin typeface="Century Gothic"/>
                <a:cs typeface="Century Gothic"/>
              </a:rPr>
              <a:t>Earth”</a:t>
            </a:r>
          </a:p>
          <a:p>
            <a:pPr marL="0" indent="0" algn="ctr">
              <a:buNone/>
            </a:pPr>
            <a:endParaRPr lang="en-US" dirty="0" smtClean="0">
              <a:latin typeface="Century Gothic"/>
              <a:cs typeface="Century Gothic"/>
            </a:endParaRPr>
          </a:p>
          <a:p>
            <a:pPr marL="0" indent="0" algn="ctr">
              <a:buNone/>
            </a:pPr>
            <a:r>
              <a:rPr lang="en-US" sz="2800" dirty="0">
                <a:latin typeface="Century Gothic"/>
                <a:cs typeface="Century Gothic"/>
                <a:hlinkClick r:id="rId2"/>
              </a:rPr>
              <a:t>http://www.upworthy.com/some-strange-things-are-happening-to-astronauts-returning-to-</a:t>
            </a:r>
            <a:r>
              <a:rPr lang="en-US" sz="2800" dirty="0" smtClean="0">
                <a:latin typeface="Century Gothic"/>
                <a:cs typeface="Century Gothic"/>
                <a:hlinkClick r:id="rId2"/>
              </a:rPr>
              <a:t>earth</a:t>
            </a:r>
            <a:r>
              <a:rPr lang="en-US" sz="2800" dirty="0" smtClean="0">
                <a:latin typeface="Century Gothic"/>
                <a:cs typeface="Century Gothic"/>
              </a:rPr>
              <a:t> </a:t>
            </a:r>
          </a:p>
          <a:p>
            <a:pPr marL="0" indent="0" algn="ctr">
              <a:buNone/>
            </a:pPr>
            <a:endParaRPr lang="en-US" b="1" dirty="0">
              <a:latin typeface="Century Gothic"/>
              <a:cs typeface="Century Gothic"/>
            </a:endParaRPr>
          </a:p>
          <a:p>
            <a:pPr marL="0" indent="0" algn="ctr">
              <a:buNone/>
            </a:pPr>
            <a:endParaRPr lang="en-US" dirty="0">
              <a:latin typeface="Century Gothic"/>
              <a:cs typeface="Century Gothic"/>
            </a:endParaRPr>
          </a:p>
        </p:txBody>
      </p:sp>
    </p:spTree>
    <p:extLst>
      <p:ext uri="{BB962C8B-B14F-4D97-AF65-F5344CB8AC3E}">
        <p14:creationId xmlns:p14="http://schemas.microsoft.com/office/powerpoint/2010/main" val="431077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t>It’s all about perspective…</a:t>
            </a:r>
            <a:endParaRPr lang="en-US" sz="4000" b="1" dirty="0"/>
          </a:p>
        </p:txBody>
      </p:sp>
      <p:sp>
        <p:nvSpPr>
          <p:cNvPr id="3" name="Content Placeholder 2"/>
          <p:cNvSpPr>
            <a:spLocks noGrp="1"/>
          </p:cNvSpPr>
          <p:nvPr>
            <p:ph idx="1"/>
          </p:nvPr>
        </p:nvSpPr>
        <p:spPr/>
        <p:txBody>
          <a:bodyPr/>
          <a:lstStyle/>
          <a:p>
            <a:pPr marL="0" indent="0" algn="ctr">
              <a:buNone/>
            </a:pPr>
            <a:r>
              <a:rPr lang="en-US" dirty="0" smtClean="0">
                <a:latin typeface="Century Gothic"/>
                <a:cs typeface="Century Gothic"/>
              </a:rPr>
              <a:t>As teachers, we need to help our students to think about things differently.</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4164285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entury Gothic"/>
                <a:cs typeface="Century Gothic"/>
              </a:rPr>
              <a:t>See, Think, Wonder… </a:t>
            </a:r>
            <a:endParaRPr lang="en-US" b="1" dirty="0">
              <a:latin typeface="Century Gothic"/>
              <a:cs typeface="Century Gothic"/>
            </a:endParaRPr>
          </a:p>
        </p:txBody>
      </p:sp>
      <p:sp>
        <p:nvSpPr>
          <p:cNvPr id="3" name="Content Placeholder 2"/>
          <p:cNvSpPr>
            <a:spLocks noGrp="1"/>
          </p:cNvSpPr>
          <p:nvPr>
            <p:ph idx="1"/>
          </p:nvPr>
        </p:nvSpPr>
        <p:spPr/>
        <p:txBody>
          <a:bodyPr/>
          <a:lstStyle/>
          <a:p>
            <a:pPr marL="0" indent="0" algn="ctr">
              <a:buNone/>
            </a:pPr>
            <a:r>
              <a:rPr lang="en-US" dirty="0" smtClean="0">
                <a:latin typeface="Century Gothic"/>
                <a:cs typeface="Century Gothic"/>
              </a:rPr>
              <a:t>“This routine encourages students to make careful observations and thoughtful interpretations.  It helps stimulate curiosity and sets the stage for inquiry.”</a:t>
            </a:r>
          </a:p>
          <a:p>
            <a:pPr marL="0" indent="0" algn="ctr">
              <a:buNone/>
            </a:pPr>
            <a:r>
              <a:rPr lang="en-US" sz="3200" dirty="0">
                <a:latin typeface="Century Gothic"/>
                <a:cs typeface="Century Gothic"/>
              </a:rPr>
              <a:t> </a:t>
            </a:r>
            <a:endParaRPr lang="en-US" sz="3200" dirty="0" smtClean="0">
              <a:latin typeface="Century Gothic"/>
              <a:cs typeface="Century Gothic"/>
            </a:endParaRPr>
          </a:p>
          <a:p>
            <a:pPr marL="0" indent="0" algn="ctr">
              <a:buNone/>
            </a:pPr>
            <a:r>
              <a:rPr lang="en-US" sz="3200" i="1" dirty="0" smtClean="0">
                <a:latin typeface="Century Gothic"/>
                <a:cs typeface="Century Gothic"/>
              </a:rPr>
              <a:t>Making Thinking Visible </a:t>
            </a:r>
          </a:p>
          <a:p>
            <a:pPr marL="0" indent="0" algn="ctr">
              <a:buNone/>
            </a:pPr>
            <a:r>
              <a:rPr lang="en-US" sz="3200" dirty="0" err="1" smtClean="0">
                <a:latin typeface="Century Gothic"/>
                <a:cs typeface="Century Gothic"/>
              </a:rPr>
              <a:t>Ritchhart</a:t>
            </a:r>
            <a:r>
              <a:rPr lang="en-US" sz="3200" dirty="0" smtClean="0">
                <a:latin typeface="Century Gothic"/>
                <a:cs typeface="Century Gothic"/>
              </a:rPr>
              <a:t>, Church, Morrison</a:t>
            </a:r>
          </a:p>
          <a:p>
            <a:pPr marL="0" indent="0" algn="ctr">
              <a:buNone/>
            </a:pPr>
            <a:endParaRPr lang="en-US" i="1" dirty="0" smtClean="0"/>
          </a:p>
          <a:p>
            <a:endParaRPr lang="en-US" dirty="0"/>
          </a:p>
        </p:txBody>
      </p:sp>
    </p:spTree>
    <p:extLst>
      <p:ext uri="{BB962C8B-B14F-4D97-AF65-F5344CB8AC3E}">
        <p14:creationId xmlns:p14="http://schemas.microsoft.com/office/powerpoint/2010/main" val="473977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entury Gothic"/>
                <a:cs typeface="Century Gothic"/>
              </a:rPr>
              <a:t>See</a:t>
            </a:r>
            <a:r>
              <a:rPr lang="en-US" b="1" dirty="0">
                <a:latin typeface="Century Gothic"/>
                <a:cs typeface="Century Gothic"/>
              </a:rPr>
              <a:t>, Think, Wonder…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1262981"/>
              </p:ext>
            </p:extLst>
          </p:nvPr>
        </p:nvGraphicFramePr>
        <p:xfrm>
          <a:off x="457200" y="1412875"/>
          <a:ext cx="8229600" cy="4937760"/>
        </p:xfrm>
        <a:graphic>
          <a:graphicData uri="http://schemas.openxmlformats.org/drawingml/2006/table">
            <a:tbl>
              <a:tblPr firstRow="1" bandRow="1">
                <a:tableStyleId>{073A0DAA-6AF3-43AB-8588-CEC1D06C72B9}</a:tableStyleId>
              </a:tblPr>
              <a:tblGrid>
                <a:gridCol w="2743200"/>
                <a:gridCol w="2743200"/>
                <a:gridCol w="2743200"/>
              </a:tblGrid>
              <a:tr h="370840">
                <a:tc>
                  <a:txBody>
                    <a:bodyPr/>
                    <a:lstStyle/>
                    <a:p>
                      <a:pPr algn="ctr"/>
                      <a:r>
                        <a:rPr lang="en-US" dirty="0" smtClean="0"/>
                        <a:t>See</a:t>
                      </a:r>
                      <a:endParaRPr lang="en-US" dirty="0"/>
                    </a:p>
                  </a:txBody>
                  <a:tcPr/>
                </a:tc>
                <a:tc>
                  <a:txBody>
                    <a:bodyPr/>
                    <a:lstStyle/>
                    <a:p>
                      <a:pPr algn="ctr"/>
                      <a:r>
                        <a:rPr lang="en-US" dirty="0" smtClean="0"/>
                        <a:t>Think</a:t>
                      </a:r>
                      <a:endParaRPr lang="en-US" dirty="0"/>
                    </a:p>
                  </a:txBody>
                  <a:tcPr/>
                </a:tc>
                <a:tc>
                  <a:txBody>
                    <a:bodyPr/>
                    <a:lstStyle/>
                    <a:p>
                      <a:pPr algn="ctr"/>
                      <a:r>
                        <a:rPr lang="en-US" dirty="0" smtClean="0"/>
                        <a:t>Wonder</a:t>
                      </a:r>
                      <a:endParaRPr lang="en-US" dirty="0"/>
                    </a:p>
                  </a:txBody>
                  <a:tcPr/>
                </a:tc>
              </a:tr>
              <a:tr h="370840">
                <a:tc>
                  <a:txBody>
                    <a:bodyPr/>
                    <a:lstStyle/>
                    <a:p>
                      <a:endParaRPr lang="en-US"/>
                    </a:p>
                  </a:txBody>
                  <a:tcPr/>
                </a:tc>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3312726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entury Gothic"/>
                <a:cs typeface="Century Gothic"/>
              </a:rPr>
              <a:t>Thinking Routines…</a:t>
            </a:r>
            <a:endParaRPr lang="en-US" b="1" dirty="0">
              <a:latin typeface="Century Gothic"/>
              <a:cs typeface="Century Gothic"/>
            </a:endParaRPr>
          </a:p>
        </p:txBody>
      </p:sp>
      <p:sp>
        <p:nvSpPr>
          <p:cNvPr id="4" name="Content Placeholder 3"/>
          <p:cNvSpPr>
            <a:spLocks noGrp="1"/>
          </p:cNvSpPr>
          <p:nvPr>
            <p:ph idx="1"/>
          </p:nvPr>
        </p:nvSpPr>
        <p:spPr/>
        <p:txBody>
          <a:bodyPr>
            <a:noAutofit/>
          </a:bodyPr>
          <a:lstStyle/>
          <a:p>
            <a:pPr marL="0" indent="0">
              <a:buNone/>
            </a:pPr>
            <a:r>
              <a:rPr lang="en-US" sz="2500" dirty="0">
                <a:latin typeface="Century Gothic"/>
                <a:cs typeface="Century Gothic"/>
              </a:rPr>
              <a:t>think• </a:t>
            </a:r>
            <a:r>
              <a:rPr lang="en-US" sz="2500" dirty="0" err="1">
                <a:latin typeface="Century Gothic"/>
                <a:cs typeface="Century Gothic"/>
              </a:rPr>
              <a:t>ing</a:t>
            </a:r>
            <a:r>
              <a:rPr lang="en-US" sz="2500" dirty="0">
                <a:latin typeface="Century Gothic"/>
                <a:cs typeface="Century Gothic"/>
              </a:rPr>
              <a:t> </a:t>
            </a:r>
            <a:r>
              <a:rPr lang="en-US" sz="2500" dirty="0" err="1">
                <a:latin typeface="Century Gothic"/>
                <a:cs typeface="Century Gothic"/>
              </a:rPr>
              <a:t>rou</a:t>
            </a:r>
            <a:r>
              <a:rPr lang="en-US" sz="2500" dirty="0">
                <a:latin typeface="Century Gothic"/>
                <a:cs typeface="Century Gothic"/>
              </a:rPr>
              <a:t>• tines </a:t>
            </a:r>
            <a:r>
              <a:rPr lang="en-US" sz="2500" i="1" dirty="0" err="1">
                <a:latin typeface="Century Gothic"/>
                <a:cs typeface="Century Gothic"/>
              </a:rPr>
              <a:t>npl</a:t>
            </a:r>
            <a:r>
              <a:rPr lang="en-US" sz="2500" i="1" dirty="0">
                <a:latin typeface="Century Gothic"/>
                <a:cs typeface="Century Gothic"/>
              </a:rPr>
              <a:t> </a:t>
            </a:r>
            <a:endParaRPr lang="en-US" sz="2500" dirty="0">
              <a:latin typeface="Century Gothic"/>
              <a:cs typeface="Century Gothic"/>
            </a:endParaRPr>
          </a:p>
          <a:p>
            <a:pPr marL="514350" indent="-514350">
              <a:buAutoNum type="arabicPeriod"/>
            </a:pPr>
            <a:r>
              <a:rPr lang="en-US" sz="2500" dirty="0" smtClean="0">
                <a:latin typeface="Century Gothic"/>
                <a:cs typeface="Century Gothic"/>
              </a:rPr>
              <a:t>Tools</a:t>
            </a:r>
            <a:r>
              <a:rPr lang="en-US" sz="2500" dirty="0">
                <a:latin typeface="Century Gothic"/>
                <a:cs typeface="Century Gothic"/>
              </a:rPr>
              <a:t>, used over and over again in the classroom, that support specific thinking moves. </a:t>
            </a:r>
            <a:endParaRPr lang="en-US" sz="2500" dirty="0" smtClean="0">
              <a:latin typeface="Century Gothic"/>
              <a:cs typeface="Century Gothic"/>
            </a:endParaRPr>
          </a:p>
          <a:p>
            <a:pPr marL="514350" indent="-514350">
              <a:buAutoNum type="arabicPeriod"/>
            </a:pPr>
            <a:r>
              <a:rPr lang="en-US" sz="2500" dirty="0" smtClean="0">
                <a:latin typeface="Century Gothic"/>
                <a:cs typeface="Century Gothic"/>
              </a:rPr>
              <a:t>Structures </a:t>
            </a:r>
            <a:r>
              <a:rPr lang="en-US" sz="2500" dirty="0">
                <a:latin typeface="Century Gothic"/>
                <a:cs typeface="Century Gothic"/>
              </a:rPr>
              <a:t>through which students collectively as well as individually initiate, explore, discuss, document, and manage their thinking. </a:t>
            </a:r>
            <a:endParaRPr lang="en-US" sz="2500" dirty="0" smtClean="0">
              <a:latin typeface="Century Gothic"/>
              <a:cs typeface="Century Gothic"/>
            </a:endParaRPr>
          </a:p>
          <a:p>
            <a:pPr marL="514350" indent="-514350">
              <a:buAutoNum type="arabicPeriod"/>
            </a:pPr>
            <a:r>
              <a:rPr lang="en-US" sz="2500" smtClean="0">
                <a:latin typeface="Century Gothic"/>
                <a:cs typeface="Century Gothic"/>
              </a:rPr>
              <a:t>Patterns </a:t>
            </a:r>
            <a:r>
              <a:rPr lang="en-US" sz="2500" dirty="0">
                <a:latin typeface="Century Gothic"/>
                <a:cs typeface="Century Gothic"/>
              </a:rPr>
              <a:t>of behavior adopted to help one use the mind to form thoughts, reason, or reflect </a:t>
            </a:r>
            <a:endParaRPr lang="en-US" sz="2500" dirty="0" smtClean="0">
              <a:latin typeface="Century Gothic"/>
              <a:cs typeface="Century Gothic"/>
            </a:endParaRPr>
          </a:p>
          <a:p>
            <a:pPr marL="0" indent="0" algn="ctr">
              <a:buNone/>
            </a:pPr>
            <a:endParaRPr lang="en-US" sz="2500" dirty="0" smtClean="0">
              <a:effectLst/>
              <a:latin typeface="Century Gothic"/>
              <a:cs typeface="Century Gothic"/>
            </a:endParaRPr>
          </a:p>
          <a:p>
            <a:pPr marL="0" indent="0" algn="ctr">
              <a:buNone/>
            </a:pPr>
            <a:r>
              <a:rPr lang="en-US" sz="2500" dirty="0" smtClean="0">
                <a:latin typeface="Century Gothic"/>
                <a:cs typeface="Century Gothic"/>
              </a:rPr>
              <a:t>Ron </a:t>
            </a:r>
            <a:r>
              <a:rPr lang="en-US" sz="2500" dirty="0" err="1" smtClean="0">
                <a:latin typeface="Century Gothic"/>
                <a:cs typeface="Century Gothic"/>
              </a:rPr>
              <a:t>Ritchhart</a:t>
            </a:r>
            <a:endParaRPr lang="en-US" sz="2500" dirty="0">
              <a:effectLst/>
              <a:latin typeface="Century Gothic"/>
              <a:cs typeface="Century Gothic"/>
            </a:endParaRPr>
          </a:p>
          <a:p>
            <a:pPr marL="0" indent="0" algn="ctr">
              <a:buNone/>
            </a:pPr>
            <a:endParaRPr lang="en-US" sz="2500" dirty="0">
              <a:effectLst/>
              <a:latin typeface="Century Gothic"/>
              <a:cs typeface="Century Gothic"/>
            </a:endParaRPr>
          </a:p>
        </p:txBody>
      </p:sp>
    </p:spTree>
    <p:extLst>
      <p:ext uri="{BB962C8B-B14F-4D97-AF65-F5344CB8AC3E}">
        <p14:creationId xmlns:p14="http://schemas.microsoft.com/office/powerpoint/2010/main" val="159987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Century Gothic"/>
                <a:cs typeface="Century Gothic"/>
              </a:rPr>
              <a:t>Thinking Routine Resources</a:t>
            </a:r>
            <a:endParaRPr lang="en-US" b="1" dirty="0">
              <a:latin typeface="Century Gothic"/>
              <a:cs typeface="Century Gothic"/>
            </a:endParaRPr>
          </a:p>
        </p:txBody>
      </p:sp>
      <p:sp>
        <p:nvSpPr>
          <p:cNvPr id="4" name="Content Placeholder 3"/>
          <p:cNvSpPr>
            <a:spLocks noGrp="1"/>
          </p:cNvSpPr>
          <p:nvPr>
            <p:ph idx="1"/>
          </p:nvPr>
        </p:nvSpPr>
        <p:spPr/>
        <p:txBody>
          <a:bodyPr>
            <a:normAutofit/>
          </a:bodyPr>
          <a:lstStyle/>
          <a:p>
            <a:pPr marL="0" indent="0" algn="ctr">
              <a:buNone/>
            </a:pPr>
            <a:r>
              <a:rPr lang="en-US" dirty="0" smtClean="0">
                <a:effectLst/>
                <a:latin typeface="Century Gothic"/>
                <a:cs typeface="Century Gothic"/>
              </a:rPr>
              <a:t>Visible Thinking</a:t>
            </a:r>
          </a:p>
          <a:p>
            <a:pPr marL="0" indent="0" algn="ctr">
              <a:buNone/>
            </a:pPr>
            <a:r>
              <a:rPr lang="en-US" dirty="0">
                <a:latin typeface="Century Gothic"/>
                <a:cs typeface="Century Gothic"/>
                <a:hlinkClick r:id="rId2"/>
              </a:rPr>
              <a:t>http://</a:t>
            </a:r>
            <a:r>
              <a:rPr lang="en-US" dirty="0" smtClean="0">
                <a:latin typeface="Century Gothic"/>
                <a:cs typeface="Century Gothic"/>
                <a:hlinkClick r:id="rId2"/>
              </a:rPr>
              <a:t>www.visiblethinkingpz.org</a:t>
            </a:r>
            <a:r>
              <a:rPr lang="en-US" dirty="0" smtClean="0">
                <a:latin typeface="Century Gothic"/>
                <a:cs typeface="Century Gothic"/>
              </a:rPr>
              <a:t> </a:t>
            </a:r>
            <a:endParaRPr lang="en-US" dirty="0" smtClean="0">
              <a:effectLst/>
              <a:latin typeface="Century Gothic"/>
              <a:cs typeface="Century Gothic"/>
            </a:endParaRPr>
          </a:p>
          <a:p>
            <a:pPr marL="0" indent="0" algn="ctr">
              <a:buNone/>
            </a:pPr>
            <a:endParaRPr lang="en-US" dirty="0">
              <a:latin typeface="Century Gothic"/>
              <a:cs typeface="Century Gothic"/>
            </a:endParaRPr>
          </a:p>
          <a:p>
            <a:pPr marL="0" indent="0" algn="ctr">
              <a:buNone/>
            </a:pPr>
            <a:r>
              <a:rPr lang="en-US" dirty="0" smtClean="0">
                <a:effectLst/>
                <a:latin typeface="Century Gothic"/>
                <a:cs typeface="Century Gothic"/>
              </a:rPr>
              <a:t>Ron </a:t>
            </a:r>
            <a:r>
              <a:rPr lang="en-US" dirty="0" err="1" smtClean="0">
                <a:effectLst/>
                <a:latin typeface="Century Gothic"/>
                <a:cs typeface="Century Gothic"/>
              </a:rPr>
              <a:t>Ritchhart</a:t>
            </a:r>
            <a:endParaRPr lang="en-US" dirty="0" smtClean="0">
              <a:effectLst/>
              <a:latin typeface="Century Gothic"/>
              <a:cs typeface="Century Gothic"/>
            </a:endParaRPr>
          </a:p>
          <a:p>
            <a:pPr marL="0" indent="0" algn="ctr">
              <a:buNone/>
            </a:pPr>
            <a:r>
              <a:rPr lang="en-US" dirty="0">
                <a:latin typeface="Century Gothic"/>
                <a:cs typeface="Century Gothic"/>
                <a:hlinkClick r:id="rId3"/>
              </a:rPr>
              <a:t>http://</a:t>
            </a:r>
            <a:r>
              <a:rPr lang="en-US" dirty="0" smtClean="0">
                <a:latin typeface="Century Gothic"/>
                <a:cs typeface="Century Gothic"/>
                <a:hlinkClick r:id="rId3"/>
              </a:rPr>
              <a:t>www.ronritchhart.com</a:t>
            </a:r>
            <a:r>
              <a:rPr lang="en-US" dirty="0" smtClean="0">
                <a:latin typeface="Century Gothic"/>
                <a:cs typeface="Century Gothic"/>
              </a:rPr>
              <a:t> </a:t>
            </a:r>
            <a:endParaRPr lang="en-US" dirty="0">
              <a:effectLst/>
              <a:latin typeface="Century Gothic"/>
              <a:cs typeface="Century Gothic"/>
            </a:endParaRPr>
          </a:p>
        </p:txBody>
      </p:sp>
    </p:spTree>
    <p:extLst>
      <p:ext uri="{BB962C8B-B14F-4D97-AF65-F5344CB8AC3E}">
        <p14:creationId xmlns:p14="http://schemas.microsoft.com/office/powerpoint/2010/main" val="3390034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592</Words>
  <Application>Microsoft Office PowerPoint</Application>
  <PresentationFormat>On-screen Show (4:3)</PresentationFormat>
  <Paragraphs>100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Things that Make You Go, Hmmmm….</vt:lpstr>
      <vt:lpstr>Statement of Inquiry</vt:lpstr>
      <vt:lpstr>Inquiry </vt:lpstr>
      <vt:lpstr>PowerPoint Presentation</vt:lpstr>
      <vt:lpstr>It’s all about perspective…</vt:lpstr>
      <vt:lpstr>See, Think, Wonder… </vt:lpstr>
      <vt:lpstr>See, Think, Wonder… </vt:lpstr>
      <vt:lpstr>Thinking Routines…</vt:lpstr>
      <vt:lpstr>Thinking Routine Resources</vt:lpstr>
      <vt:lpstr>Recipe for Inquiry</vt:lpstr>
      <vt:lpstr>Three Rules to Spark Learning</vt:lpstr>
      <vt:lpstr>Three Rules to Spark Learning</vt:lpstr>
      <vt:lpstr>How do we spark curiosity?</vt:lpstr>
      <vt:lpstr>TED Ed lessons</vt:lpstr>
      <vt:lpstr>TED in 3 Minutes</vt:lpstr>
      <vt:lpstr>Smithsonian Channel Short Videos</vt:lpstr>
      <vt:lpstr>Science Channel Short Videos</vt:lpstr>
      <vt:lpstr>American Museum of Natural History</vt:lpstr>
      <vt:lpstr>National Geographic Short Videos</vt:lpstr>
      <vt:lpstr>Metropolitan Museum of Art Short Videos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2014-02-21T02:04:43Z</dcterms:created>
  <dcterms:modified xsi:type="dcterms:W3CDTF">2015-11-23T17:53:17Z</dcterms:modified>
</cp:coreProperties>
</file>